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notesSlides/notesSlide3.xml" ContentType="application/vnd.openxmlformats-officedocument.presentationml.notesSlide+xml"/>
  <Override PartName="/ppt/ink/ink4.xml" ContentType="application/inkml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12"/>
  </p:notesMasterIdLst>
  <p:sldIdLst>
    <p:sldId id="256" r:id="rId6"/>
    <p:sldId id="266" r:id="rId7"/>
    <p:sldId id="265" r:id="rId8"/>
    <p:sldId id="273" r:id="rId9"/>
    <p:sldId id="272" r:id="rId10"/>
    <p:sldId id="269" r:id="rId11"/>
  </p:sldIdLst>
  <p:sldSz cx="12192000" cy="6858000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0" d="100"/>
          <a:sy n="150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3-16T11:21:51.325"/>
    </inkml:context>
    <inkml:brush xml:id="br0">
      <inkml:brushProperty name="width" value="0.5" units="cm"/>
      <inkml:brushProperty name="height" value="1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3,'0'1,"0"0,0-1,1 1,-1 0,0 0,1 0,-1-1,1 1,-1 0,0-1,1 1,0 0,-1-1,1 1,-1 0,1-1,0 1,-1-1,1 1,0-1,0 0,-1 1,1-1,0 0,0 1,0-1,-1 0,1 0,0 0,0 0,0 0,0 0,0 0,-1 0,1 0,0 0,1-1,42-5,-32 3,73-4,147 6,-105 3,658-2,-762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3-22T10:11:14.592"/>
    </inkml:context>
    <inkml:brush xml:id="br0">
      <inkml:brushProperty name="width" value="0.5" units="cm"/>
      <inkml:brushProperty name="height" value="1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1 106,'473'0,"-452"-1,1-1,34-8,28-3,20-1,-68 8,59-2,8 10,82-4,-115-10,-50 7,-1 2,29-2,82 6,54-3,-121-10,-46 8,-1 1,20-2,10 3,-46 2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3-22T10:11:43.057"/>
    </inkml:context>
    <inkml:brush xml:id="br0">
      <inkml:brushProperty name="width" value="0.5" units="cm"/>
      <inkml:brushProperty name="height" value="1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48,'891'0,"-879"-1,0 0,0-1,0-1,-1 1,1-2,-1 0,17-8,3 0,-14 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3-13T14:42:04.747"/>
    </inkml:context>
    <inkml:brush xml:id="br0">
      <inkml:brushProperty name="width" value="0.5" units="cm"/>
      <inkml:brushProperty name="height" value="1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53,'66'-1,"90"-13,-54 4,178 8,-138 4,346-2,-463-2,1 0,29-7,-27 3,43-1,248 6,-151 2,-142 1,-1 0,31 7,-29-4,45 3,281-7,-168-2,-163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83942-D7B2-44E3-BD1B-52DE03FDDBDA}" type="datetimeFigureOut">
              <a:rPr lang="is-IS" smtClean="0"/>
              <a:t>09.05.2023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03C8B-C960-49A3-BC97-50B230B03D45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485633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3DBEC0-B85E-4CF3-9BCF-D9DE014D1E1C}" type="slidenum">
              <a:rPr kumimoji="0" lang="is-I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is-I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155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3DBEC0-B85E-4CF3-9BCF-D9DE014D1E1C}" type="slidenum">
              <a:rPr kumimoji="0" lang="is-I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is-I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92299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D1B087-E7EC-4C5B-A765-9451DAFF3F6C}" type="slidenum">
              <a:rPr lang="is-IS" smtClean="0"/>
              <a:t>5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5703768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E4988C-30AC-4434-83E1-78FF8351D264}" type="slidenum">
              <a:rPr kumimoji="0" lang="is-I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is-I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5071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DCCF5-09A5-9CEA-1C4F-ACFB599BD5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E6BB65-E9EF-632D-474F-60664A38F5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446A93-790D-BE29-B514-AE9AC4151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84B8-93E9-43BE-B889-58B6A44DF2A9}" type="datetime1">
              <a:rPr lang="en-US" smtClean="0"/>
              <a:t>5/9/2023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756F8B-B306-716F-E559-5454366A6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Gæðahandbók Landspítala: LSH-4237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A0844C-A8A5-606C-13E2-8A7FB041A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C8310-35F2-4CB7-B21E-72044CBE157F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72172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E706B-4BAE-B71F-C650-0607E962F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B05D85-E793-737C-7C8C-BB1FF6CF66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17F60C-1C4C-0D11-A609-67F2B8A68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8023-32DF-43B4-940B-5A3B774C8473}" type="datetime1">
              <a:rPr lang="en-US" smtClean="0"/>
              <a:t>5/9/2023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BD0C94-AEF2-F59F-5421-0AF3120BF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Gæðahandbók Landspítala: LSH-4237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3F095C-192B-B161-3B92-5376F905B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C8310-35F2-4CB7-B21E-72044CBE157F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636351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E227A1-D0E8-072F-96F9-06E4A5E89B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5001CA-9552-862A-9039-B59E3445C2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8595D2-C6F7-EDC6-EDD8-B0863D967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341FD-DB33-4F84-A5DE-0613A295ABEA}" type="datetime1">
              <a:rPr lang="en-US" smtClean="0"/>
              <a:t>5/9/2023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1BF191-DCA1-CEDF-6527-479E9D0DA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Gæðahandbók Landspítala: LSH-4237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9B1624-7A10-AD40-D500-F2610725D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C8310-35F2-4CB7-B21E-72044CBE157F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9301467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2CC22-F166-4E0F-8755-1B832D0420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93F24F-5C19-4E75-BD27-3530A09EC7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CC13D0-0D64-44FD-AFED-0A26A6931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B1F4-490E-4260-AF73-7A52AEC90729}" type="datetime1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0C65F3-614F-4395-A632-1CF40AC38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Gæðahandbók Landspítala: LSH-4237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10C216-6F00-4580-ADD4-1DEAEFFDA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BA76-CB38-4E43-A176-D167D7A12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843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A4473-FB10-49C9-B0CA-CAB97072F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C57AD5-E50A-4AA8-B29F-40F03EFCC8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26E76E-E0CC-4BC5-B35B-6D6A6A0AA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B64B-B91D-4648-8921-9D311A49F61F}" type="datetime1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ADB54C-A978-4638-8D9C-BD9CA3468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dirty="0"/>
              <a:t>Gæðahandbók Landspítala: LSH-4237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590A5D-62DB-4C0C-8109-431CD58F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BA76-CB38-4E43-A176-D167D7A12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8321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C9494-DF4B-4DE1-9AEE-79AC50E10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CA5F0A-34D7-4ABA-8D7A-2FB6B35765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DE9A09-7A1A-45E3-9777-09A41CCD7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81D8-00D0-47CD-9E40-7F7BABCCB3AF}" type="datetime1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D9BDA6-21A8-4E0D-8A7F-AF88A6A51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Gæðahandbók Landspítala: LSH-4237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75DE2C-986D-4F7D-B4B1-074053FC0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BA76-CB38-4E43-A176-D167D7A12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4014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63B3B-747E-45A2-BC95-09F1E9E24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FF234F-59E2-4B5D-A852-9BC14E42F7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B0C570-89B9-4503-A444-D18CB82692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1B3A02-C9BB-4679-A482-DEED5B076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C3826-3DE8-4FF0-8095-C981230CFD63}" type="datetime1">
              <a:rPr lang="en-US" smtClean="0"/>
              <a:t>5/9/2023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2A7C52-FC63-444A-8363-67A8C0CAB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Gæðahandbók Landspítala: LSH-4237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44FEE3-FC97-438B-9628-6F132F1EE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BA76-CB38-4E43-A176-D167D7A12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5862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03798-D4E7-4F27-B118-961E1D603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5759E6-986F-45EC-94FB-36B5B38A4A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A35DEC-699D-4645-A18C-4BFD220E97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F1ADBB-E458-4A5A-ABDC-71161CD8E6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F05DEC-B14E-41FC-AC30-808E95CA20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F5B697-EB11-49AC-A182-63E96ABAC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CDB85-92D3-4BF3-B237-BA496285A4B1}" type="datetime1">
              <a:rPr lang="en-US" smtClean="0"/>
              <a:t>5/9/2023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5C12D1-3448-4776-9FE3-1CBB8FF85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Gæðahandbók Landspítala: LSH-4237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72278F-37C8-4433-84F4-B2404E137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BA76-CB38-4E43-A176-D167D7A12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878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ED6E4-CA37-4357-88A3-905C33BB8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7E6BE6-1A45-49E7-803A-4E992E09B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DD563-2CA2-40D1-95C4-1B73DC9DF32E}" type="datetime1">
              <a:rPr lang="en-US" smtClean="0"/>
              <a:t>5/9/2023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F233DF-35BE-4C49-8C97-EE8DBC26B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Gæðahandbók Landspítala: LSH-4237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1E73C3-B911-45F1-8F51-AA413213C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BA76-CB38-4E43-A176-D167D7A12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3574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A324B-8DC1-4104-B4B1-5988BCDBD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F8150-AAFC-4D4A-8D30-6AB2AA9B7381}" type="datetime1">
              <a:rPr lang="en-US" smtClean="0"/>
              <a:t>5/9/2023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1AA2AD-E1E1-4F42-BFD1-BE16C338C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Gæðahandbók Landspítala: LSH-4237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25F75-EB55-4825-A838-D219A2656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BA76-CB38-4E43-A176-D167D7A12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829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03C57-2C9F-4E26-9883-65BB7EB55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A5DEAC-4B2A-47A9-B254-3060F08A98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A5505F-CB98-4E1D-8BE6-5A07FDF898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8FD3D2-750B-4B15-90E1-77D8E62AA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B1691-BEA6-4D38-9489-D5CCE57570F3}" type="datetime1">
              <a:rPr lang="en-US" smtClean="0"/>
              <a:t>5/9/2023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AE9798-FBB1-4E5D-951F-8F162A9DF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Gæðahandbók Landspítala: LSH-4237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52D1ED-230F-45B3-8C40-EDD4B4318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BA76-CB38-4E43-A176-D167D7A12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742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BBF93-0BB7-7432-7F46-DAA70724E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ECABA-6035-1104-A50C-D02A73909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4F8BBC-B83A-C48E-5E99-3818065FB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27C1-835D-4E5F-9DCE-4D640EDD1527}" type="datetime1">
              <a:rPr lang="en-US" smtClean="0"/>
              <a:t>5/9/2023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79CFE3-3207-7094-0CB5-987210583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000"/>
            </a:lvl1pPr>
          </a:lstStyle>
          <a:p>
            <a:r>
              <a:rPr lang="is-IS" dirty="0"/>
              <a:t>Gæðahandbók Landspítala: LSH-4237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F8CD79-913D-CC07-9DCB-AA860B1C1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C8310-35F2-4CB7-B21E-72044CBE157F}" type="slidenum">
              <a:rPr lang="is-IS" smtClean="0"/>
              <a:t>‹#›</a:t>
            </a:fld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31993622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E0DCB-A9CB-4FC0-9EEE-1D03BC626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16F95A-0DD5-4AAC-9519-7F44E9E1A1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57833A-AA73-4BD9-9C90-79612C52D9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DBE72D-80B0-463E-BA1B-A25DD2785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551A-19E8-4545-95F4-F9414E330E39}" type="datetime1">
              <a:rPr lang="en-US" smtClean="0"/>
              <a:t>5/9/2023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D1048D-3D19-4D49-989F-EAF972B67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Gæðahandbók Landspítala: LSH-4237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3FEFC9-110E-473A-B207-DC45550CC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BA76-CB38-4E43-A176-D167D7A12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210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61EF1-A8DF-4C9D-8E56-EAD3CD60B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870EFE-179D-40BB-9C35-39802BAFF0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6963EA-1E81-4BC2-B419-D214E1CEA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02F4C-6E51-4C7C-ACB4-024994B5E312}" type="datetime1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19375-FBCF-4574-AD31-F82BB0DFB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Gæðahandbók Landspítala: LSH-4237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42746A-0831-4B6E-B026-9EB2B3699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BA76-CB38-4E43-A176-D167D7A12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483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FF0A42-F202-4B9D-9713-E5BF7D7397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B548A6-9443-4069-BBBC-152DFF1987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838C60-1718-42BB-9CBB-ADF2B5E9D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36CE7-7BC5-46F2-9870-D5BF925CB7DD}" type="datetime1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8EA095-380D-4678-A492-D14EB45FB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Gæðahandbók Landspítala: LSH-4237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7CDC7B-CD39-44A0-8D25-D04F26109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BA76-CB38-4E43-A176-D167D7A12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555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2C73A-8327-A0CF-99D5-8823CE105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B64CE4-CCCF-4A3B-AA6E-92DD01AEC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49CC7B-1691-9403-7ABE-8D5E63E83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B3FA1-5F3D-4345-B682-D8A02BDE6C5C}" type="datetime1">
              <a:rPr lang="en-US" smtClean="0"/>
              <a:t>5/9/2023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E26D78-8AED-2DA1-5DE8-A59EA5811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dirty="0"/>
              <a:t>Gæðahandbók Landspítala: LSH-4237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FCD385-A812-07C4-FA37-23C5AAD35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C8310-35F2-4CB7-B21E-72044CBE157F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284112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B6EBC-6956-5734-CA84-A0103ECF4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1F3FB4-E52F-0C57-763E-73743F64F5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1CD5B2-7BF5-C46D-93DF-700A8B8875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9E0659-2D8B-FF96-F43C-D7CE2522A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9F257-825D-4068-ADB8-A96ABA2FC588}" type="datetime1">
              <a:rPr lang="en-US" smtClean="0"/>
              <a:t>5/9/2023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81B220-9D3E-BFA9-D498-702FC038D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Gæðahandbók Landspítala: LSH-4237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747FCA-BDED-2CC7-BD96-55AC90100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C8310-35F2-4CB7-B21E-72044CBE157F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755269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FDD82-3471-E9C4-99A1-8C55D7E2D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F44D69-B0B6-F7A7-FE46-F577DD1E5F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D2141F-6386-AF6A-74C0-A7D70EBC36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248F15-4C54-47DC-276E-68CE05B1F6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1BF5A8-4457-BB90-7030-6CE81CFAC8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E85F4B-81D9-E4C7-06CE-121105ACA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16A8-4814-4954-9F2B-4770653CBEF4}" type="datetime1">
              <a:rPr lang="en-US" smtClean="0"/>
              <a:t>5/9/2023</a:t>
            </a:fld>
            <a:endParaRPr lang="is-I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C2D9A3-82B4-91D1-6DEE-39C003807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Gæðahandbók Landspítala: LSH-4237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795404-A0FB-3602-5957-3F05979F5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C8310-35F2-4CB7-B21E-72044CBE157F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179627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70B60-79C7-9A61-5244-58C05E9E3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351225-A526-A9B5-56F1-AC42F068E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9D9D5-357C-4E4C-B101-B4D098B1FF4F}" type="datetime1">
              <a:rPr lang="en-US" smtClean="0"/>
              <a:t>5/9/2023</a:t>
            </a:fld>
            <a:endParaRPr lang="is-I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BEDAE6-8B3C-938D-3BBC-21110E5FA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Gæðahandbók Landspítala: LSH-4237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3252DC-DE44-5B14-B36D-946502107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C8310-35F2-4CB7-B21E-72044CBE157F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962560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EFB00B-C083-D8F7-B83B-F77716F20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CBC61-9DCD-43CD-B2C4-0B3E3177B7F0}" type="datetime1">
              <a:rPr lang="en-US" smtClean="0"/>
              <a:t>5/9/2023</a:t>
            </a:fld>
            <a:endParaRPr lang="is-I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1B0158-6D22-E1FC-5CC9-3189B7414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Gæðahandbók Landspítala: LSH-4237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CDF784-AB03-A041-78AA-931625F42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C8310-35F2-4CB7-B21E-72044CBE157F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36726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68D48-4A16-B5D7-4B85-136459475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82D103-C1A2-D008-DE24-6497EC5E1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658EC3-13FC-9F3B-C3FC-43215E62CB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CB924B-AF36-747F-27BC-F9B4B6059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A032-906B-447E-BE85-81E3DC29B8DE}" type="datetime1">
              <a:rPr lang="en-US" smtClean="0"/>
              <a:t>5/9/2023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7D28C-D71A-6F99-DDC5-7A8A08437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Gæðahandbók Landspítala: LSH-4237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3F61C5-3C27-0E34-0376-139E563B7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C8310-35F2-4CB7-B21E-72044CBE157F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328159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A2439-F4DA-1933-7A8C-6D844D688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0CD1AD-FA8D-C1AD-E1F7-FA7024270C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0C406D-291B-E68C-B5ED-4F7A3E4BF5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7489AE-0134-B308-6481-09BB5D532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F0CB0-10CE-4F3D-A63E-98C2A7FAB9DE}" type="datetime1">
              <a:rPr lang="en-US" smtClean="0"/>
              <a:t>5/9/2023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463F7F-10C4-6095-6DA7-1A213C1F1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Gæðahandbók Landspítala: LSH-4237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C48DBE-00F0-1904-0716-8FB057A90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C8310-35F2-4CB7-B21E-72044CBE157F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059454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AFCD67-1FA5-151A-3572-4EE243170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46185D-E606-E5C1-21AE-358188E40C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7E9A94-C483-1AE1-81ED-0EBFFF2CE4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4959B-865B-4FAE-A2E5-D9C830BCCE68}" type="datetime1">
              <a:rPr lang="en-US" smtClean="0"/>
              <a:t>5/9/2023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CC7E9F-64E1-7F12-E456-CCBFD6BDC8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s-IS"/>
              <a:t>Gæðahandbók Landspítala: LSH-4237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A5A9BC-5CA9-FF3D-2527-FF01069AA8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C8310-35F2-4CB7-B21E-72044CBE157F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033842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51CC65-8834-45CD-9E09-966A854BE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408CB1-7406-4D23-8AC9-6FE8D5BB48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3E6248-02A7-4129-8601-E52E875ACC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52FED-B2C3-4348-9DF8-58DD44B838D4}" type="datetime1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9A0B58-18D1-4715-9B3D-C7B68C97B0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Gæðahandbók Landspítala: LSH-4237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B9B172-6FD3-4CEF-A0C7-1345EFA368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EBA76-CB38-4E43-A176-D167D7A12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60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3.png"/><Relationship Id="rId7" Type="http://schemas.openxmlformats.org/officeDocument/2006/relationships/customXml" Target="../ink/ink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11" Type="http://schemas.openxmlformats.org/officeDocument/2006/relationships/image" Target="../media/image1.jpg"/><Relationship Id="rId5" Type="http://schemas.openxmlformats.org/officeDocument/2006/relationships/image" Target="../media/image30.png"/><Relationship Id="rId10" Type="http://schemas.openxmlformats.org/officeDocument/2006/relationships/image" Target="../media/image6.png"/><Relationship Id="rId4" Type="http://schemas.openxmlformats.org/officeDocument/2006/relationships/customXml" Target="../ink/ink1.xml"/><Relationship Id="rId9" Type="http://schemas.openxmlformats.org/officeDocument/2006/relationships/customXml" Target="../ink/ink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.png"/><Relationship Id="rId5" Type="http://schemas.openxmlformats.org/officeDocument/2006/relationships/customXml" Target="../ink/ink4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AC0EF-C182-3AB8-F963-2CD7EDB817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s-IS"/>
              <a:t>Sending Tilvísana og beiðna úr Heilsugátt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975385-AF73-F1D7-D6B0-4623E3D35D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s-IS"/>
              <a:t>Markhópur: Þeir sem þurfa að senda tilvísun/beiðni um </a:t>
            </a:r>
            <a:r>
              <a:rPr lang="is-IS" err="1"/>
              <a:t>ákv.meðferð</a:t>
            </a:r>
            <a:r>
              <a:rPr lang="is-IS"/>
              <a:t>/þjónustu</a:t>
            </a:r>
          </a:p>
        </p:txBody>
      </p:sp>
      <p:pic>
        <p:nvPicPr>
          <p:cNvPr id="11" name="Picture 10" descr="A blue and red logo&#10;&#10;Description automatically generated with low confidence">
            <a:extLst>
              <a:ext uri="{FF2B5EF4-FFF2-40B4-BE49-F238E27FC236}">
                <a16:creationId xmlns:a16="http://schemas.microsoft.com/office/drawing/2014/main" id="{F0ED611A-853F-F738-CA36-0F8CC6994C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750" y="6200"/>
            <a:ext cx="1833250" cy="1125578"/>
          </a:xfrm>
          <a:prstGeom prst="rect">
            <a:avLst/>
          </a:prstGeom>
        </p:spPr>
      </p:pic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FF456CC4-8A9A-9A34-08C3-A25A56AE6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C8310-35F2-4CB7-B21E-72044CBE157F}" type="slidenum">
              <a:rPr lang="is-IS" smtClean="0"/>
              <a:t>1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013131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16A4E-FD50-4A94-A4DD-28CB446F2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Að senda tilvísun/beiðni úr Heilsugátt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DB82DB-6829-403B-8030-638DE6385F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is-IS" sz="2000"/>
              <a:t>Veljið sjúkling</a:t>
            </a:r>
          </a:p>
          <a:p>
            <a:pPr marL="457200" indent="-457200">
              <a:buFont typeface="+mj-lt"/>
              <a:buAutoNum type="arabicPeriod"/>
            </a:pPr>
            <a:r>
              <a:rPr lang="is-IS" sz="2000"/>
              <a:t>Veljið hnappinn „Tilvísanir“ eða „Allar aðgerðir“</a:t>
            </a:r>
          </a:p>
          <a:p>
            <a:endParaRPr lang="is-IS" sz="2000"/>
          </a:p>
          <a:p>
            <a:endParaRPr lang="is-IS" sz="2000"/>
          </a:p>
          <a:p>
            <a:endParaRPr lang="is-IS" sz="2000"/>
          </a:p>
          <a:p>
            <a:endParaRPr lang="is-IS"/>
          </a:p>
          <a:p>
            <a:pPr marL="0" indent="0">
              <a:buNone/>
            </a:pPr>
            <a:r>
              <a:rPr lang="is-IS" sz="1600"/>
              <a:t>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4B8409A-1877-116C-4E97-E8E0BA01441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697"/>
          <a:stretch/>
        </p:blipFill>
        <p:spPr>
          <a:xfrm>
            <a:off x="493777" y="3236976"/>
            <a:ext cx="10603635" cy="2283143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AC3006E0-B12F-5A8E-012A-92431A232EA9}"/>
              </a:ext>
            </a:extLst>
          </p:cNvPr>
          <p:cNvSpPr/>
          <p:nvPr/>
        </p:nvSpPr>
        <p:spPr>
          <a:xfrm>
            <a:off x="5795594" y="3679031"/>
            <a:ext cx="800386" cy="4572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s-I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C68DF22-A794-1191-3EE4-1FF7FC6E6C11}"/>
              </a:ext>
            </a:extLst>
          </p:cNvPr>
          <p:cNvSpPr/>
          <p:nvPr/>
        </p:nvSpPr>
        <p:spPr>
          <a:xfrm>
            <a:off x="7630482" y="3656203"/>
            <a:ext cx="981308" cy="4572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s-I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1FFE19A-FF2A-62D6-9C71-48D813E58B3B}"/>
              </a:ext>
            </a:extLst>
          </p:cNvPr>
          <p:cNvCxnSpPr>
            <a:cxnSpLocks/>
          </p:cNvCxnSpPr>
          <p:nvPr/>
        </p:nvCxnSpPr>
        <p:spPr>
          <a:xfrm>
            <a:off x="5880411" y="2501598"/>
            <a:ext cx="215589" cy="115460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E13A678-557B-42F5-D877-F0D22CCBD245}"/>
              </a:ext>
            </a:extLst>
          </p:cNvPr>
          <p:cNvCxnSpPr>
            <a:cxnSpLocks/>
          </p:cNvCxnSpPr>
          <p:nvPr/>
        </p:nvCxnSpPr>
        <p:spPr>
          <a:xfrm>
            <a:off x="5880411" y="2501598"/>
            <a:ext cx="1750071" cy="113641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18B175-8E0E-0447-5537-E13A3DAD0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BA76-CB38-4E43-A176-D167D7A12226}" type="slidenum">
              <a:rPr lang="en-US" smtClean="0"/>
              <a:t>2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2BBE696-423B-9877-27DA-C958A6C40A5C}"/>
              </a:ext>
            </a:extLst>
          </p:cNvPr>
          <p:cNvSpPr txBox="1"/>
          <p:nvPr/>
        </p:nvSpPr>
        <p:spPr>
          <a:xfrm>
            <a:off x="-7583" y="6611779"/>
            <a:ext cx="212213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s-IS" sz="1000" dirty="0"/>
              <a:t>Gæðahandbók Landspítala: LSH-4237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9C1D8A4-98DD-FDC9-6D48-58A6625CDC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5855" y="17463"/>
            <a:ext cx="778264" cy="477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507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EC2E8-04F9-4549-9A13-D56CE7845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640" y="365125"/>
            <a:ext cx="11059160" cy="993299"/>
          </a:xfrm>
        </p:spPr>
        <p:txBody>
          <a:bodyPr>
            <a:normAutofit/>
          </a:bodyPr>
          <a:lstStyle/>
          <a:p>
            <a:r>
              <a:rPr lang="is-IS" sz="3600"/>
              <a:t>Að senda tilvísun/beiðni úr Heilsugátt - </a:t>
            </a:r>
            <a:endParaRPr lang="en-US" sz="36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4823C56-C6B4-083F-D327-C4BE84C40A93}"/>
              </a:ext>
            </a:extLst>
          </p:cNvPr>
          <p:cNvSpPr txBox="1"/>
          <p:nvPr/>
        </p:nvSpPr>
        <p:spPr>
          <a:xfrm>
            <a:off x="410819" y="1358424"/>
            <a:ext cx="5164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/>
              <a:t>1. Veljið rétta tilvísun/beiðni af listanum sem birtist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13EE1B5-5947-57CC-0024-A476CE506850}"/>
              </a:ext>
            </a:extLst>
          </p:cNvPr>
          <p:cNvSpPr txBox="1"/>
          <p:nvPr/>
        </p:nvSpPr>
        <p:spPr>
          <a:xfrm>
            <a:off x="5753218" y="1358424"/>
            <a:ext cx="5375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/>
              <a:t>2.   Fyllið síðan út tilvísunina/beiðnina og ýtið á senda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01E09FE-F687-64A3-2095-53DEF117F6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3792" y="1882075"/>
            <a:ext cx="6008302" cy="4806642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1BA747B8-6630-7FC8-44BA-BE394B162791}"/>
                  </a:ext>
                </a:extLst>
              </p14:cNvPr>
              <p14:cNvContentPartPr/>
              <p14:nvPr/>
            </p14:nvContentPartPr>
            <p14:xfrm>
              <a:off x="6220550" y="2086111"/>
              <a:ext cx="480240" cy="720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1BA747B8-6630-7FC8-44BA-BE394B16279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130550" y="1896637"/>
                <a:ext cx="659880" cy="385768"/>
              </a:xfrm>
              <a:prstGeom prst="rect">
                <a:avLst/>
              </a:prstGeom>
            </p:spPr>
          </p:pic>
        </mc:Fallback>
      </mc:AlternateContent>
      <p:sp>
        <p:nvSpPr>
          <p:cNvPr id="18" name="Flowchart: Connector 17">
            <a:extLst>
              <a:ext uri="{FF2B5EF4-FFF2-40B4-BE49-F238E27FC236}">
                <a16:creationId xmlns:a16="http://schemas.microsoft.com/office/drawing/2014/main" id="{87EB5CA9-243F-78E3-2E51-AFA5979F0B91}"/>
              </a:ext>
            </a:extLst>
          </p:cNvPr>
          <p:cNvSpPr/>
          <p:nvPr/>
        </p:nvSpPr>
        <p:spPr>
          <a:xfrm>
            <a:off x="117181" y="1257034"/>
            <a:ext cx="579949" cy="526181"/>
          </a:xfrm>
          <a:prstGeom prst="flowChartConnector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E3E32E1-DF0C-6F66-AD9B-C392A76C8F7A}"/>
              </a:ext>
            </a:extLst>
          </p:cNvPr>
          <p:cNvSpPr txBox="1"/>
          <p:nvPr/>
        </p:nvSpPr>
        <p:spPr>
          <a:xfrm>
            <a:off x="294640" y="1358424"/>
            <a:ext cx="421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/>
              <a:t>1.</a:t>
            </a:r>
          </a:p>
        </p:txBody>
      </p:sp>
      <p:sp>
        <p:nvSpPr>
          <p:cNvPr id="20" name="Flowchart: Connector 19">
            <a:extLst>
              <a:ext uri="{FF2B5EF4-FFF2-40B4-BE49-F238E27FC236}">
                <a16:creationId xmlns:a16="http://schemas.microsoft.com/office/drawing/2014/main" id="{B905C869-317E-7EEF-83AC-4BE747C3ECD4}"/>
              </a:ext>
            </a:extLst>
          </p:cNvPr>
          <p:cNvSpPr/>
          <p:nvPr/>
        </p:nvSpPr>
        <p:spPr>
          <a:xfrm>
            <a:off x="5500341" y="1257034"/>
            <a:ext cx="579949" cy="526182"/>
          </a:xfrm>
          <a:prstGeom prst="flowChartConnector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D226B3A-5EB4-ACD0-5D83-92A8874EC95D}"/>
              </a:ext>
            </a:extLst>
          </p:cNvPr>
          <p:cNvSpPr txBox="1"/>
          <p:nvPr/>
        </p:nvSpPr>
        <p:spPr>
          <a:xfrm>
            <a:off x="5543377" y="1317565"/>
            <a:ext cx="552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/>
              <a:t>  2.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3946296-7DFD-AEE8-BFD8-A5D806641A8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0320" y="2601484"/>
            <a:ext cx="5868444" cy="4085963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3B39002A-CC1B-9CB8-3FD2-64DE6D837EDA}"/>
                  </a:ext>
                </a:extLst>
              </p14:cNvPr>
              <p14:cNvContentPartPr/>
              <p14:nvPr/>
            </p14:nvContentPartPr>
            <p14:xfrm>
              <a:off x="93875" y="2761478"/>
              <a:ext cx="658440" cy="3852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3B39002A-CC1B-9CB8-3FD2-64DE6D837EDA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875" y="2581478"/>
                <a:ext cx="838080" cy="398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98381F5A-35D1-E239-B246-6DDFB67E65E0}"/>
                  </a:ext>
                </a:extLst>
              </p14:cNvPr>
              <p14:cNvContentPartPr/>
              <p14:nvPr/>
            </p14:nvContentPartPr>
            <p14:xfrm>
              <a:off x="11415515" y="6534278"/>
              <a:ext cx="378000" cy="1728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98381F5A-35D1-E239-B246-6DDFB67E65E0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1325515" y="6354278"/>
                <a:ext cx="557640" cy="376920"/>
              </a:xfrm>
              <a:prstGeom prst="rect">
                <a:avLst/>
              </a:prstGeom>
            </p:spPr>
          </p:pic>
        </mc:Fallback>
      </mc:AlternateContent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6C14A55-6748-B8C7-B03E-6808AD6B7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BA76-CB38-4E43-A176-D167D7A12226}" type="slidenum">
              <a:rPr lang="en-US" smtClean="0"/>
              <a:t>3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12F31DE-4DA9-904F-6D1A-AAB4395E3155}"/>
              </a:ext>
            </a:extLst>
          </p:cNvPr>
          <p:cNvSpPr txBox="1"/>
          <p:nvPr/>
        </p:nvSpPr>
        <p:spPr>
          <a:xfrm>
            <a:off x="-7583" y="6611779"/>
            <a:ext cx="212213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s-IS" sz="1000" dirty="0"/>
              <a:t>Gæðahandbók Landspítala: LSH-4237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B2826FF-C4D3-E4A9-943A-0B8FE66A26C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5855" y="17463"/>
            <a:ext cx="778264" cy="477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000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0BAC7-B2AD-CBC8-083F-214666105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Tilvísunin/beiðnin birtist í Tímalínu sjúklings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241EEA6-0267-8746-A389-E02F2C9048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757" y="2329902"/>
            <a:ext cx="11656041" cy="3863508"/>
          </a:xfr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C40EA0C-190B-8CBD-4EE7-92BE3A33CB66}"/>
              </a:ext>
            </a:extLst>
          </p:cNvPr>
          <p:cNvSpPr/>
          <p:nvPr/>
        </p:nvSpPr>
        <p:spPr>
          <a:xfrm>
            <a:off x="1621411" y="3299381"/>
            <a:ext cx="5976594" cy="289402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9F3B06-F120-AE13-7F4A-959FCCD00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BA76-CB38-4E43-A176-D167D7A12226}" type="slidenum">
              <a:rPr lang="en-US" smtClean="0"/>
              <a:t>4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6472CB-5731-13AB-A40B-F46124FC4BCC}"/>
              </a:ext>
            </a:extLst>
          </p:cNvPr>
          <p:cNvSpPr txBox="1"/>
          <p:nvPr/>
        </p:nvSpPr>
        <p:spPr>
          <a:xfrm>
            <a:off x="-7583" y="6611779"/>
            <a:ext cx="212213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s-IS" sz="1000" dirty="0"/>
              <a:t>Gæðahandbók Landspítala: LSH-4237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EFA31D5-58A9-D403-963F-37770742E8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5855" y="17463"/>
            <a:ext cx="778264" cy="477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563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8E976-A6E9-1F0F-3B11-7CC769BDC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219" y="161238"/>
            <a:ext cx="10995581" cy="1325563"/>
          </a:xfrm>
        </p:spPr>
        <p:txBody>
          <a:bodyPr/>
          <a:lstStyle/>
          <a:p>
            <a:r>
              <a:rPr lang="is-IS"/>
              <a:t>Hvað gerist </a:t>
            </a:r>
            <a:r>
              <a:rPr lang="is-IS" err="1"/>
              <a:t>Sögumegin</a:t>
            </a:r>
            <a:r>
              <a:rPr lang="is-IS"/>
              <a:t>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3D4A396-F807-EC8A-9897-C830F05284D7}"/>
              </a:ext>
            </a:extLst>
          </p:cNvPr>
          <p:cNvSpPr txBox="1"/>
          <p:nvPr/>
        </p:nvSpPr>
        <p:spPr>
          <a:xfrm>
            <a:off x="4438308" y="1486801"/>
            <a:ext cx="662497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/>
              <a:t>Þegar beiðni/tilvísun er búin til í Heilsugátt verður blaðið „Beiðni um meðferð/rannsókn“ til í Sögunni og birtist undir Samskipti í Sögutrénu</a:t>
            </a:r>
          </a:p>
          <a:p>
            <a:endParaRPr lang="is-IS"/>
          </a:p>
          <a:p>
            <a:endParaRPr lang="is-IS"/>
          </a:p>
          <a:p>
            <a:endParaRPr lang="is-IS"/>
          </a:p>
          <a:p>
            <a:endParaRPr lang="is-IS"/>
          </a:p>
          <a:p>
            <a:endParaRPr lang="is-IS"/>
          </a:p>
          <a:p>
            <a:endParaRPr lang="is-IS"/>
          </a:p>
          <a:p>
            <a:endParaRPr lang="is-IS"/>
          </a:p>
          <a:p>
            <a:endParaRPr lang="is-IS"/>
          </a:p>
          <a:p>
            <a:endParaRPr lang="is-IS"/>
          </a:p>
          <a:p>
            <a:endParaRPr lang="is-I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C6A46A8-427D-CFAD-C4A6-25107CFEA8E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0874"/>
          <a:stretch/>
        </p:blipFill>
        <p:spPr>
          <a:xfrm>
            <a:off x="427612" y="1398670"/>
            <a:ext cx="3720181" cy="452136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79D9A48-850C-7766-8AE5-269BD5AFE2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8574" y="2951562"/>
            <a:ext cx="3470996" cy="1686264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44C84350-0ABE-748F-64A9-716320F17903}"/>
                  </a:ext>
                </a:extLst>
              </p14:cNvPr>
              <p14:cNvContentPartPr/>
              <p14:nvPr/>
            </p14:nvContentPartPr>
            <p14:xfrm>
              <a:off x="5228639" y="3020374"/>
              <a:ext cx="969120" cy="1908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44C84350-0ABE-748F-64A9-716320F17903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138672" y="2840374"/>
                <a:ext cx="1148693" cy="37872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FD7C14AE-26EF-9387-79A4-10B6FDD2268D}"/>
              </a:ext>
            </a:extLst>
          </p:cNvPr>
          <p:cNvSpPr/>
          <p:nvPr/>
        </p:nvSpPr>
        <p:spPr>
          <a:xfrm>
            <a:off x="4352426" y="1422002"/>
            <a:ext cx="6697065" cy="10618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A328B5-574C-9B97-4BE4-F0FC69D94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BA76-CB38-4E43-A176-D167D7A12226}" type="slidenum">
              <a:rPr lang="en-US" smtClean="0"/>
              <a:t>5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E9535B-BD13-5CB6-8885-B7C17EE00887}"/>
              </a:ext>
            </a:extLst>
          </p:cNvPr>
          <p:cNvSpPr txBox="1"/>
          <p:nvPr/>
        </p:nvSpPr>
        <p:spPr>
          <a:xfrm>
            <a:off x="-7583" y="6611779"/>
            <a:ext cx="212213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s-IS" sz="1000" dirty="0"/>
              <a:t>Gæðahandbók Landspítala: LSH-4237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8FCE8F2-1B70-4C87-702A-745B4A657A2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5855" y="17463"/>
            <a:ext cx="778264" cy="477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620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23036-248F-423D-76F2-BAF5BA36B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Hvað verður um tilvísunina/beiðnina?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7F321BA-0A33-F86E-C429-CBBA006888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38200" y="2570597"/>
            <a:ext cx="8154971" cy="3554777"/>
          </a:xfr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B7088E66-0348-C6C1-8AEC-329DCD2E955A}"/>
              </a:ext>
            </a:extLst>
          </p:cNvPr>
          <p:cNvSpPr/>
          <p:nvPr/>
        </p:nvSpPr>
        <p:spPr>
          <a:xfrm>
            <a:off x="602530" y="2879653"/>
            <a:ext cx="1912620" cy="51816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s-I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460F36C-A5DE-9D92-774C-145A690D305B}"/>
              </a:ext>
            </a:extLst>
          </p:cNvPr>
          <p:cNvSpPr txBox="1"/>
          <p:nvPr/>
        </p:nvSpPr>
        <p:spPr>
          <a:xfrm>
            <a:off x="838200" y="1638839"/>
            <a:ext cx="77016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>
                <a:solidFill>
                  <a:schemeClr val="accent1">
                    <a:lumMod val="75000"/>
                  </a:schemeClr>
                </a:solidFill>
              </a:rPr>
              <a:t>Tilvísunin/beiðnin fer beint á B&amp;T borð viðtakanda í Heilsugátt og þegar hún er móttekin og/eða afgreidd fær sendandi skilaboð í Heilsugátt um stöðu hennar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F0194B-746C-D1ED-C0CE-A9201DF80593}"/>
              </a:ext>
            </a:extLst>
          </p:cNvPr>
          <p:cNvSpPr txBox="1"/>
          <p:nvPr/>
        </p:nvSpPr>
        <p:spPr>
          <a:xfrm>
            <a:off x="-7583" y="6611779"/>
            <a:ext cx="212213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s-IS" sz="1000" dirty="0"/>
              <a:t>Gæðahandbók Landspítala: LSH-4237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E191A7-FD89-C9AE-1128-286FF4A77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BA76-CB38-4E43-A176-D167D7A12226}" type="slidenum">
              <a:rPr lang="en-US" smtClean="0"/>
              <a:t>6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736C16F-F363-842B-D826-E38CB9C2B8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5855" y="17463"/>
            <a:ext cx="778264" cy="477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531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0d5d4f-e0a0-4994-9ec8-434ab6df2f22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F88A7F66F2BD4B9F1A7F87DAFE0501" ma:contentTypeVersion="9" ma:contentTypeDescription="Create a new document." ma:contentTypeScope="" ma:versionID="0fd0863bd964f16b5c41b1e804687181">
  <xsd:schema xmlns:xsd="http://www.w3.org/2001/XMLSchema" xmlns:xs="http://www.w3.org/2001/XMLSchema" xmlns:p="http://schemas.microsoft.com/office/2006/metadata/properties" xmlns:ns2="ac0d5d4f-e0a0-4994-9ec8-434ab6df2f22" xmlns:ns3="898eb1d4-7f15-43ca-997f-1a06ad4352ff" targetNamespace="http://schemas.microsoft.com/office/2006/metadata/properties" ma:root="true" ma:fieldsID="04b4abc34e40642a6ddbe43092f6f99d" ns2:_="" ns3:_="">
    <xsd:import namespace="ac0d5d4f-e0a0-4994-9ec8-434ab6df2f22"/>
    <xsd:import namespace="898eb1d4-7f15-43ca-997f-1a06ad4352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0d5d4f-e0a0-4994-9ec8-434ab6df2f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30f7a1de-3364-40da-ac8b-a2aef55b3ea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8eb1d4-7f15-43ca-997f-1a06ad4352ff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364E283-6A32-45FC-8BB3-CE50ADEBEF91}">
  <ds:schemaRefs>
    <ds:schemaRef ds:uri="898eb1d4-7f15-43ca-997f-1a06ad4352ff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ac0d5d4f-e0a0-4994-9ec8-434ab6df2f22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44BD45A-0E63-43C6-8E59-4AA98B37D0FD}">
  <ds:schemaRefs>
    <ds:schemaRef ds:uri="898eb1d4-7f15-43ca-997f-1a06ad4352ff"/>
    <ds:schemaRef ds:uri="ac0d5d4f-e0a0-4994-9ec8-434ab6df2f2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ACF50A7E-6EF2-4DD3-A063-EC73B63D464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183</Words>
  <Application>Microsoft Office PowerPoint</Application>
  <PresentationFormat>Widescreen</PresentationFormat>
  <Paragraphs>43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1_Office Theme</vt:lpstr>
      <vt:lpstr>Sending Tilvísana og beiðna úr Heilsugátt</vt:lpstr>
      <vt:lpstr>Að senda tilvísun/beiðni úr Heilsugátt</vt:lpstr>
      <vt:lpstr>Að senda tilvísun/beiðni úr Heilsugátt - </vt:lpstr>
      <vt:lpstr>Tilvísunin/beiðnin birtist í Tímalínu sjúklings</vt:lpstr>
      <vt:lpstr>Hvað gerist Sögumegin?</vt:lpstr>
      <vt:lpstr>Hvað verður um tilvísunina/beiðnina?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Sending Tilvísana og beiðna</dc:title>
  <dc:creator>Ásthildur Guðjohnsen</dc:creator>
  <cp:lastModifiedBy>Anna María Þórðardóttir</cp:lastModifiedBy>
  <cp:revision>2</cp:revision>
  <dcterms:created xsi:type="dcterms:W3CDTF">2023-03-16T11:01:12Z</dcterms:created>
  <dcterms:modified xsi:type="dcterms:W3CDTF">2023-05-09T14:15:55Z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0x010100C4F88A7F66F2BD4B9F1A7F87DAFE0501</vt:lpwstr>
  </property>
  <property fmtid="{D5CDD505-2E9C-101B-9397-08002B2CF9AE}" pid="3" name="MediaServiceImageTags">
    <vt:lpwstr/>
  </property>
</Properties>
</file>